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06" r:id="rId6"/>
    <p:sldId id="303" r:id="rId7"/>
    <p:sldId id="260" r:id="rId8"/>
    <p:sldId id="261" r:id="rId9"/>
    <p:sldId id="262" r:id="rId10"/>
    <p:sldId id="263" r:id="rId11"/>
    <p:sldId id="264" r:id="rId12"/>
    <p:sldId id="304" r:id="rId13"/>
    <p:sldId id="299" r:id="rId14"/>
    <p:sldId id="302" r:id="rId15"/>
    <p:sldId id="305" r:id="rId16"/>
  </p:sldIdLst>
  <p:sldSz cx="9144000" cy="5143500" type="screen16x9"/>
  <p:notesSz cx="6858000" cy="9144000"/>
  <p:embeddedFontLst>
    <p:embeddedFont>
      <p:font typeface="Arvo" panose="02000000000000000000" pitchFamily="2" charset="77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Ubuntu" panose="020B0504030602030204" pitchFamily="34" charset="0"/>
      <p:regular r:id="rId26"/>
      <p:bold r:id="rId27"/>
      <p:italic r:id="rId28"/>
      <p:boldItalic r:id="rId29"/>
    </p:embeddedFont>
    <p:embeddedFont>
      <p:font typeface="Ubuntu Light" panose="020B0304030602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1944F-EA99-43E1-A761-4C1137120A4E}">
  <a:tblStyle styleId="{3DC1944F-EA99-43E1-A761-4C1137120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1"/>
    <p:restoredTop sz="77865"/>
  </p:normalViewPr>
  <p:slideViewPr>
    <p:cSldViewPr snapToGrid="0">
      <p:cViewPr>
        <p:scale>
          <a:sx n="59" d="100"/>
          <a:sy n="59" d="100"/>
        </p:scale>
        <p:origin x="832" y="1040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Bayesian statistic predates Frequentist methods, only become possible because of the modernization and accessibility of computers and their simulation ability.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With that, This project has relied heavily upon R, RStudio, and JAGS (Just Another Gibbs Sampler) to model and process data.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JAGS processed data by using Markov Chain Monte Carlo Samping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MCMC methods are used to approximate the posterior distribution of a parameter of interest by random sampling in a probabilistic space.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Returning To our Original Graphic: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pollster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(Not  shown in this graphic) there is a relationship between the number of undecided voters in a poll and the bias, especially bias measured in terms of Republican year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7" name="Google Shape;9137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8" name="Google Shape;9138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 – is delivery mode- online, phone, mixed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Transparency dummy variable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Weighted Model will be used to determine how much weight each poll will be given , then the pollster bias adjustment would be applied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Then the sum of all weighted and corrected for bias of polls should produce a functioning model for if the election happened today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-Marist Academy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lang="en-US" sz="1350" dirty="0" err="1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Kruscke</a:t>
            </a: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 Textbook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-538 – that visual of live forecast</a:t>
            </a:r>
            <a:endParaRPr sz="1350" dirty="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190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Right now I’m looking at pollster biases categorized by year and pollster. But  comparing marginal bias, republican error, and democratic error and the relationships between those 3.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Polls and surveys are meant to measure how people think and feel about something rather than what they know about it. Polls seek to be reprehensive 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Mode, and other things , effective representativeness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5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2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British Statistician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While almost everyone is familiar with traditional, frequentist, or Fisherian statistics… this project uses Bayesian statistics to model this type of election data.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 It allows the explicit integration of previous knowledge with new empirical data.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Avoids misinterpretation of p-values. Provides more information.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It has 3 parts: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Prior: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The prior distribution expresses current beliefs about the possibilities of certain events as a sort of “starting point” for further modeling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Valid priors are based on scientifically agreed upon empirical evidedence...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If you don’t have such empirics... low level of confidence in these prior beliefs can be mathematically transferred to the calculations so that the prediction has a minimal effect on the final conclusions made with Bayesian testing.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Known as non committal or vague prior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On the other hand, strong beliefs can be communicated so that new evidence has proportionally less impact on the final results of our statistical analysis, creating models that are more “stubborn”.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Likelihood: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The likelihood function answers the question, “What would be the chance of the observed results occurring if the unknown parameters had these specific values?”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In a poll it might be, “What is the chance of 487 out of 1,000 polled people supporting Trump if really 50% of the full population support him?”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Posterior Distribution: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The posterior distribution can be thought of as a compromise between the prior and likelihood functions. Which one has a larger impact can be determined by the relative number of observed observations, or implied past observations in the case of the prior, to each other.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/>
              <a:t>This concept is much easier to explain with an example: </a:t>
            </a: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/>
              <a:t>Suppose </a:t>
            </a: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you had a government minted coin and high level of confidence that it is therefore fair and in the 10 flips observed, 9 came up heads, the likelihood function would have less of an impact on the posterior distribution than the prior distribution.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With Bayesian statistics, you would, reasonably, assume this was just a fluke rather than a biased coin.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rgbClr val="FFFF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9" r:id="rId8"/>
    <p:sldLayoutId id="2147483662" r:id="rId9"/>
    <p:sldLayoutId id="2147483664" r:id="rId10"/>
    <p:sldLayoutId id="2147483665" r:id="rId11"/>
    <p:sldLayoutId id="2147483667" r:id="rId12"/>
    <p:sldLayoutId id="2147483669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117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Election Forecasting &amp; Pollster Bias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314765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Haley Reed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4160;p60">
            <a:extLst>
              <a:ext uri="{FF2B5EF4-FFF2-40B4-BE49-F238E27FC236}">
                <a16:creationId xmlns:a16="http://schemas.microsoft.com/office/drawing/2014/main" id="{6D4AEF61-DF6A-2C46-95C0-C6B8FFC79B3E}"/>
              </a:ext>
            </a:extLst>
          </p:cNvPr>
          <p:cNvSpPr/>
          <p:nvPr/>
        </p:nvSpPr>
        <p:spPr>
          <a:xfrm>
            <a:off x="789302" y="3687342"/>
            <a:ext cx="1077765" cy="993125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7"/>
          <p:cNvGrpSpPr/>
          <p:nvPr/>
        </p:nvGrpSpPr>
        <p:grpSpPr>
          <a:xfrm>
            <a:off x="1000225" y="955417"/>
            <a:ext cx="3864180" cy="2379416"/>
            <a:chOff x="3565447" y="883819"/>
            <a:chExt cx="4597478" cy="2830953"/>
          </a:xfrm>
        </p:grpSpPr>
        <p:pic>
          <p:nvPicPr>
            <p:cNvPr id="257" name="Google Shape;2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5450" y="883819"/>
              <a:ext cx="4597475" cy="2309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7"/>
            <p:cNvPicPr preferRelativeResize="0"/>
            <p:nvPr/>
          </p:nvPicPr>
          <p:blipFill rotWithShape="1">
            <a:blip r:embed="rId4">
              <a:alphaModFix/>
            </a:blip>
            <a:srcRect b="29148"/>
            <a:stretch/>
          </p:blipFill>
          <p:spPr>
            <a:xfrm>
              <a:off x="3565447" y="883838"/>
              <a:ext cx="4597472" cy="2830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7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260" name="Google Shape;260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5395400" y="745538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Implementation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5395400" y="1860050"/>
            <a:ext cx="2770200" cy="22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R &amp; R</a:t>
            </a:r>
            <a:r>
              <a:rPr lang="en-US" dirty="0"/>
              <a:t>S</a:t>
            </a:r>
            <a:r>
              <a:rPr lang="es" dirty="0"/>
              <a:t>tudio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JAGS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To appro</a:t>
            </a:r>
            <a:r>
              <a:rPr lang="es" dirty="0"/>
              <a:t>ximate posterior distrubtion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575" y="1650148"/>
            <a:ext cx="3803474" cy="1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675" y="955425"/>
            <a:ext cx="3803477" cy="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571100" y="2599800"/>
            <a:ext cx="4299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Light"/>
                <a:ea typeface="Ubuntu Light"/>
                <a:cs typeface="Ubuntu Light"/>
                <a:sym typeface="Ubuntu Light"/>
              </a:rPr>
              <a:t>R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954225" y="291115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Results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1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B41D7-44B4-B645-BE8D-F67446F0F5C1}"/>
              </a:ext>
            </a:extLst>
          </p:cNvPr>
          <p:cNvSpPr/>
          <p:nvPr/>
        </p:nvSpPr>
        <p:spPr>
          <a:xfrm>
            <a:off x="4321425" y="83127"/>
            <a:ext cx="4822575" cy="50603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oogle Shape;212;p32">
            <a:extLst>
              <a:ext uri="{FF2B5EF4-FFF2-40B4-BE49-F238E27FC236}">
                <a16:creationId xmlns:a16="http://schemas.microsoft.com/office/drawing/2014/main" id="{9DC28BBA-BF87-F343-A807-BFABE8B822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66" y="1650309"/>
            <a:ext cx="5647897" cy="272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8A8B30A-5369-8D4A-BDB1-0AD5A8957E84}"/>
              </a:ext>
            </a:extLst>
          </p:cNvPr>
          <p:cNvGrpSpPr/>
          <p:nvPr/>
        </p:nvGrpSpPr>
        <p:grpSpPr>
          <a:xfrm>
            <a:off x="5985863" y="1455662"/>
            <a:ext cx="3075861" cy="3038179"/>
            <a:chOff x="5985863" y="238873"/>
            <a:chExt cx="3075861" cy="30381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97E4495-FE24-394B-8EE7-C454FFA6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5863" y="238873"/>
              <a:ext cx="3075861" cy="303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FF6F3E-C174-CB4F-AFE5-9C311970EC42}"/>
                </a:ext>
              </a:extLst>
            </p:cNvPr>
            <p:cNvSpPr/>
            <p:nvPr/>
          </p:nvSpPr>
          <p:spPr>
            <a:xfrm rot="16200000">
              <a:off x="5616140" y="1669578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Republican Bias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4E6D4E-2708-9244-B250-801B002CCA63}"/>
                </a:ext>
              </a:extLst>
            </p:cNvPr>
            <p:cNvSpPr/>
            <p:nvPr/>
          </p:nvSpPr>
          <p:spPr>
            <a:xfrm>
              <a:off x="7192194" y="3100284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Democratic Bias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2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73"/>
          <p:cNvSpPr txBox="1">
            <a:spLocks noGrp="1"/>
          </p:cNvSpPr>
          <p:nvPr>
            <p:ph type="title"/>
          </p:nvPr>
        </p:nvSpPr>
        <p:spPr>
          <a:xfrm>
            <a:off x="4763792" y="1572008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Up Next: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141" name="Google Shape;9141;p73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35937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Create a weighted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Likely Voter/Registered Voter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Transparency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4" name="Google Shape;1793;p59">
            <a:extLst>
              <a:ext uri="{FF2B5EF4-FFF2-40B4-BE49-F238E27FC236}">
                <a16:creationId xmlns:a16="http://schemas.microsoft.com/office/drawing/2014/main" id="{BF962281-C12E-D146-8867-F3E97A1D9A12}"/>
              </a:ext>
            </a:extLst>
          </p:cNvPr>
          <p:cNvGrpSpPr/>
          <p:nvPr/>
        </p:nvGrpSpPr>
        <p:grpSpPr>
          <a:xfrm>
            <a:off x="3606277" y="2175308"/>
            <a:ext cx="1091201" cy="752170"/>
            <a:chOff x="4458420" y="5169625"/>
            <a:chExt cx="178850" cy="56275"/>
          </a:xfrm>
        </p:grpSpPr>
        <p:sp>
          <p:nvSpPr>
            <p:cNvPr id="5" name="Google Shape;1794;p59">
              <a:extLst>
                <a:ext uri="{FF2B5EF4-FFF2-40B4-BE49-F238E27FC236}">
                  <a16:creationId xmlns:a16="http://schemas.microsoft.com/office/drawing/2014/main" id="{674EF759-C97C-5343-82BD-F88D49E6CCDE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5;p59">
              <a:extLst>
                <a:ext uri="{FF2B5EF4-FFF2-40B4-BE49-F238E27FC236}">
                  <a16:creationId xmlns:a16="http://schemas.microsoft.com/office/drawing/2014/main" id="{4633D7F7-BD20-484A-883D-1188D2559F0A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6;p59">
              <a:extLst>
                <a:ext uri="{FF2B5EF4-FFF2-40B4-BE49-F238E27FC236}">
                  <a16:creationId xmlns:a16="http://schemas.microsoft.com/office/drawing/2014/main" id="{06CFDC5C-5D5B-1F49-A647-B2A56DA2DC08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7;p59">
              <a:extLst>
                <a:ext uri="{FF2B5EF4-FFF2-40B4-BE49-F238E27FC236}">
                  <a16:creationId xmlns:a16="http://schemas.microsoft.com/office/drawing/2014/main" id="{1AAF9679-7506-E14C-8FF6-00441FDADFC6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195080" y="301170"/>
            <a:ext cx="5425440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Acknowledgements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626075" y="1786400"/>
            <a:ext cx="8079000" cy="28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195080" y="301170"/>
            <a:ext cx="5425440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Citations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626075" y="1786400"/>
            <a:ext cx="8079000" cy="28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7210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Election Forecasting Model</a:t>
            </a:r>
            <a:endParaRPr sz="170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Special consideration to pollster bias, how to weight pollster, and predict bias.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Pollster Bias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Functionality of daily updates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 JAGS, R, RStudio to do so</a:t>
            </a: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Bayesian Hierarchical Modeling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85" y="0"/>
            <a:ext cx="5821697" cy="27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450" y="2716800"/>
            <a:ext cx="6691452" cy="2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2640100" y="1260025"/>
            <a:ext cx="45834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Closeness of recent elections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Proprietary Algorithms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Proliferation of forecasting 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1429275" y="3874075"/>
            <a:ext cx="6281400" cy="9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1431300" y="293450"/>
            <a:ext cx="6281400" cy="7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t="8583"/>
          <a:stretch/>
        </p:blipFill>
        <p:spPr>
          <a:xfrm>
            <a:off x="1863200" y="2212350"/>
            <a:ext cx="5413548" cy="2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280975" y="55756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Background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223" name="Google Shape;223;p33"/>
          <p:cNvSpPr/>
          <p:nvPr/>
        </p:nvSpPr>
        <p:spPr>
          <a:xfrm rot="5400000">
            <a:off x="5848950" y="2155100"/>
            <a:ext cx="4536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 rot="5400000">
            <a:off x="-1140200" y="2175350"/>
            <a:ext cx="4536000" cy="7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/>
          <p:nvPr/>
        </p:nvSpPr>
        <p:spPr>
          <a:xfrm rot="5400000">
            <a:off x="1744300" y="1002000"/>
            <a:ext cx="677100" cy="11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B0B4F-B9A2-594C-B41C-BC726B09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Forecasting?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56EE03-AA8A-684C-A7DC-9627CA848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Polls measure public opinion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Representative? </a:t>
            </a:r>
          </a:p>
        </p:txBody>
      </p:sp>
    </p:spTree>
    <p:extLst>
      <p:ext uri="{BB962C8B-B14F-4D97-AF65-F5344CB8AC3E}">
        <p14:creationId xmlns:p14="http://schemas.microsoft.com/office/powerpoint/2010/main" val="13639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EA01-9DCC-0C4B-95FD-81C7BB6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00" y="1220035"/>
            <a:ext cx="2228121" cy="482400"/>
          </a:xfrm>
        </p:spPr>
        <p:txBody>
          <a:bodyPr/>
          <a:lstStyle/>
          <a:p>
            <a:r>
              <a:rPr lang="en-US" dirty="0"/>
              <a:t>What is Bias?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FB8DE2-7CC8-7A43-ADAB-08DDEE673F78}"/>
              </a:ext>
            </a:extLst>
          </p:cNvPr>
          <p:cNvCxnSpPr/>
          <p:nvPr/>
        </p:nvCxnSpPr>
        <p:spPr>
          <a:xfrm>
            <a:off x="1662546" y="3452942"/>
            <a:ext cx="5577840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6A8D7D-1729-E840-9AC3-01278F0381B8}"/>
              </a:ext>
            </a:extLst>
          </p:cNvPr>
          <p:cNvCxnSpPr/>
          <p:nvPr/>
        </p:nvCxnSpPr>
        <p:spPr>
          <a:xfrm>
            <a:off x="2675900" y="3930732"/>
            <a:ext cx="1468588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0FCF8D-1F8A-7140-BE7F-F884330F8B1E}"/>
              </a:ext>
            </a:extLst>
          </p:cNvPr>
          <p:cNvCxnSpPr>
            <a:cxnSpLocks/>
          </p:cNvCxnSpPr>
          <p:nvPr/>
        </p:nvCxnSpPr>
        <p:spPr>
          <a:xfrm>
            <a:off x="5516355" y="3930732"/>
            <a:ext cx="860694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CBBF66-E7CE-8448-8A82-B5E61010CE25}"/>
              </a:ext>
            </a:extLst>
          </p:cNvPr>
          <p:cNvCxnSpPr/>
          <p:nvPr/>
        </p:nvCxnSpPr>
        <p:spPr>
          <a:xfrm>
            <a:off x="2675900" y="2956956"/>
            <a:ext cx="370114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9521F-60AF-4A44-858E-56565D04186E}"/>
              </a:ext>
            </a:extLst>
          </p:cNvPr>
          <p:cNvCxnSpPr>
            <a:cxnSpLocks/>
          </p:cNvCxnSpPr>
          <p:nvPr/>
        </p:nvCxnSpPr>
        <p:spPr>
          <a:xfrm>
            <a:off x="4144488" y="3074753"/>
            <a:ext cx="1371867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Google Shape;9141;p73">
            <a:extLst>
              <a:ext uri="{FF2B5EF4-FFF2-40B4-BE49-F238E27FC236}">
                <a16:creationId xmlns:a16="http://schemas.microsoft.com/office/drawing/2014/main" id="{56960741-16F9-1145-B9E8-23F0C4EEF0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97819" y="1754446"/>
            <a:ext cx="3593700" cy="9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Margin of Bias =                          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Democratic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Republican Error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95A864-E6A6-5B46-B682-E0BDDC6BA3E4}"/>
              </a:ext>
            </a:extLst>
          </p:cNvPr>
          <p:cNvCxnSpPr>
            <a:cxnSpLocks/>
          </p:cNvCxnSpPr>
          <p:nvPr/>
        </p:nvCxnSpPr>
        <p:spPr>
          <a:xfrm>
            <a:off x="4751449" y="2421757"/>
            <a:ext cx="54127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DC1692-9435-BD4D-8CFD-C4697298498F}"/>
              </a:ext>
            </a:extLst>
          </p:cNvPr>
          <p:cNvCxnSpPr>
            <a:cxnSpLocks/>
          </p:cNvCxnSpPr>
          <p:nvPr/>
        </p:nvCxnSpPr>
        <p:spPr>
          <a:xfrm>
            <a:off x="4767602" y="2177059"/>
            <a:ext cx="525123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60C1FB-73AC-F74E-83EF-B6C88FE2E531}"/>
              </a:ext>
            </a:extLst>
          </p:cNvPr>
          <p:cNvCxnSpPr>
            <a:cxnSpLocks/>
          </p:cNvCxnSpPr>
          <p:nvPr/>
        </p:nvCxnSpPr>
        <p:spPr>
          <a:xfrm>
            <a:off x="4751449" y="1960990"/>
            <a:ext cx="541276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74F9EC-9043-3647-A10A-BB7557F02962}"/>
              </a:ext>
            </a:extLst>
          </p:cNvPr>
          <p:cNvCxnSpPr>
            <a:cxnSpLocks/>
          </p:cNvCxnSpPr>
          <p:nvPr/>
        </p:nvCxnSpPr>
        <p:spPr>
          <a:xfrm>
            <a:off x="5782767" y="1960990"/>
            <a:ext cx="74394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0382EAB-0E93-C740-9DBD-995BBADE2881}"/>
              </a:ext>
            </a:extLst>
          </p:cNvPr>
          <p:cNvSpPr/>
          <p:nvPr/>
        </p:nvSpPr>
        <p:spPr>
          <a:xfrm>
            <a:off x="1425388" y="820271"/>
            <a:ext cx="1250511" cy="11407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64028B-7478-BB47-A203-BAAD6805F3BE}"/>
              </a:ext>
            </a:extLst>
          </p:cNvPr>
          <p:cNvSpPr txBox="1"/>
          <p:nvPr/>
        </p:nvSpPr>
        <p:spPr>
          <a:xfrm>
            <a:off x="4714035" y="3605933"/>
            <a:ext cx="1468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50%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8518BA9-22F6-2540-8FC2-41E1A58F9176}"/>
              </a:ext>
            </a:extLst>
          </p:cNvPr>
          <p:cNvCxnSpPr>
            <a:cxnSpLocks/>
          </p:cNvCxnSpPr>
          <p:nvPr/>
        </p:nvCxnSpPr>
        <p:spPr>
          <a:xfrm>
            <a:off x="4904021" y="3441066"/>
            <a:ext cx="0" cy="164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0FDFA1-F208-B346-B1B1-A965BA06779E}"/>
              </a:ext>
            </a:extLst>
          </p:cNvPr>
          <p:cNvCxnSpPr>
            <a:cxnSpLocks/>
          </p:cNvCxnSpPr>
          <p:nvPr/>
        </p:nvCxnSpPr>
        <p:spPr>
          <a:xfrm>
            <a:off x="6377049" y="2790785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C0D749-7C29-1748-BA52-1C818493DEA5}"/>
              </a:ext>
            </a:extLst>
          </p:cNvPr>
          <p:cNvCxnSpPr>
            <a:cxnSpLocks/>
          </p:cNvCxnSpPr>
          <p:nvPr/>
        </p:nvCxnSpPr>
        <p:spPr>
          <a:xfrm>
            <a:off x="2675899" y="2819484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71EFC3-ED5F-984E-96F2-E7BAA8DF79B5}"/>
              </a:ext>
            </a:extLst>
          </p:cNvPr>
          <p:cNvCxnSpPr>
            <a:cxnSpLocks/>
          </p:cNvCxnSpPr>
          <p:nvPr/>
        </p:nvCxnSpPr>
        <p:spPr>
          <a:xfrm>
            <a:off x="6526714" y="1807101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AEC2DE-93A8-2145-A52F-5668B0685F3A}"/>
              </a:ext>
            </a:extLst>
          </p:cNvPr>
          <p:cNvCxnSpPr>
            <a:cxnSpLocks/>
          </p:cNvCxnSpPr>
          <p:nvPr/>
        </p:nvCxnSpPr>
        <p:spPr>
          <a:xfrm>
            <a:off x="5793334" y="1807100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Download">
            <a:extLst>
              <a:ext uri="{FF2B5EF4-FFF2-40B4-BE49-F238E27FC236}">
                <a16:creationId xmlns:a16="http://schemas.microsoft.com/office/drawing/2014/main" id="{614B6C47-C693-5A4B-ADF3-5328F7C40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7849" y="3066553"/>
            <a:ext cx="418399" cy="418399"/>
          </a:xfrm>
          <a:prstGeom prst="rect">
            <a:avLst/>
          </a:prstGeom>
        </p:spPr>
      </p:pic>
      <p:pic>
        <p:nvPicPr>
          <p:cNvPr id="70" name="Graphic 69" descr="Server">
            <a:extLst>
              <a:ext uri="{FF2B5EF4-FFF2-40B4-BE49-F238E27FC236}">
                <a16:creationId xmlns:a16="http://schemas.microsoft.com/office/drawing/2014/main" id="{E0572271-48FC-C841-9C7D-F706671BD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074" y="3109356"/>
            <a:ext cx="364614" cy="364614"/>
          </a:xfrm>
          <a:prstGeom prst="rect">
            <a:avLst/>
          </a:prstGeom>
        </p:spPr>
      </p:pic>
      <p:pic>
        <p:nvPicPr>
          <p:cNvPr id="71" name="Graphic 70" descr="Server">
            <a:extLst>
              <a:ext uri="{FF2B5EF4-FFF2-40B4-BE49-F238E27FC236}">
                <a16:creationId xmlns:a16="http://schemas.microsoft.com/office/drawing/2014/main" id="{6D3D002D-0ADE-2F4B-9B4A-FFDA471E1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2181" y="3109356"/>
            <a:ext cx="364614" cy="364614"/>
          </a:xfrm>
          <a:prstGeom prst="rect">
            <a:avLst/>
          </a:prstGeom>
        </p:spPr>
      </p:pic>
      <p:pic>
        <p:nvPicPr>
          <p:cNvPr id="72" name="Graphic 71" descr="Download">
            <a:extLst>
              <a:ext uri="{FF2B5EF4-FFF2-40B4-BE49-F238E27FC236}">
                <a16:creationId xmlns:a16="http://schemas.microsoft.com/office/drawing/2014/main" id="{516BAB88-1C91-C84E-B8C6-428E3974F1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3503" y="3074753"/>
            <a:ext cx="418399" cy="41839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B16BA3-3D60-C841-A9EF-6C721FE6656C}"/>
              </a:ext>
            </a:extLst>
          </p:cNvPr>
          <p:cNvGrpSpPr/>
          <p:nvPr/>
        </p:nvGrpSpPr>
        <p:grpSpPr>
          <a:xfrm>
            <a:off x="5761688" y="707398"/>
            <a:ext cx="2329483" cy="1729007"/>
            <a:chOff x="6070045" y="656030"/>
            <a:chExt cx="2329483" cy="1729007"/>
          </a:xfrm>
        </p:grpSpPr>
        <p:pic>
          <p:nvPicPr>
            <p:cNvPr id="74" name="Graphic 73" descr="Server">
              <a:extLst>
                <a:ext uri="{FF2B5EF4-FFF2-40B4-BE49-F238E27FC236}">
                  <a16:creationId xmlns:a16="http://schemas.microsoft.com/office/drawing/2014/main" id="{3CBF8419-4415-9246-A554-CD08AFCDE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12161" y="1217643"/>
              <a:ext cx="264850" cy="264850"/>
            </a:xfrm>
            <a:prstGeom prst="rect">
              <a:avLst/>
            </a:prstGeom>
          </p:spPr>
        </p:pic>
        <p:pic>
          <p:nvPicPr>
            <p:cNvPr id="75" name="Graphic 74" descr="Download">
              <a:extLst>
                <a:ext uri="{FF2B5EF4-FFF2-40B4-BE49-F238E27FC236}">
                  <a16:creationId xmlns:a16="http://schemas.microsoft.com/office/drawing/2014/main" id="{7DCBCAFE-E93D-224A-8FBC-913E8230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12161" y="1455353"/>
              <a:ext cx="264850" cy="264850"/>
            </a:xfrm>
            <a:prstGeom prst="rect">
              <a:avLst/>
            </a:prstGeom>
          </p:spPr>
        </p:pic>
        <p:pic>
          <p:nvPicPr>
            <p:cNvPr id="76" name="Graphic 75" descr="Download">
              <a:extLst>
                <a:ext uri="{FF2B5EF4-FFF2-40B4-BE49-F238E27FC236}">
                  <a16:creationId xmlns:a16="http://schemas.microsoft.com/office/drawing/2014/main" id="{9D08C482-D78F-DB4C-B00A-046946A9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70045" y="656030"/>
              <a:ext cx="328481" cy="328481"/>
            </a:xfrm>
            <a:prstGeom prst="rect">
              <a:avLst/>
            </a:prstGeom>
          </p:spPr>
        </p:pic>
        <p:pic>
          <p:nvPicPr>
            <p:cNvPr id="77" name="Graphic 76" descr="Server">
              <a:extLst>
                <a:ext uri="{FF2B5EF4-FFF2-40B4-BE49-F238E27FC236}">
                  <a16:creationId xmlns:a16="http://schemas.microsoft.com/office/drawing/2014/main" id="{B61B61CD-BE9C-684A-8A5C-AEBE43A9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15656" y="952368"/>
              <a:ext cx="237258" cy="237258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7768B4-F386-E24B-8479-FA2A7021B5EA}"/>
                </a:ext>
              </a:extLst>
            </p:cNvPr>
            <p:cNvSpPr txBox="1"/>
            <p:nvPr/>
          </p:nvSpPr>
          <p:spPr>
            <a:xfrm>
              <a:off x="6329069" y="676877"/>
              <a:ext cx="207045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2"/>
                  </a:solidFill>
                </a:rPr>
                <a:t>Actual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Democratic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Actual Democratic Vote Share</a:t>
              </a:r>
              <a:endParaRPr lang="en-US" sz="1050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88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All models are wrong, but some are useful</a:t>
            </a:r>
            <a:r>
              <a:rPr lang="es" sz="2700" b="1" i="0">
                <a:solidFill>
                  <a:srgbClr val="434343"/>
                </a:solidFill>
              </a:rPr>
              <a:t>.”</a:t>
            </a:r>
            <a:endParaRPr sz="2700" b="1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>
              <a:solidFill>
                <a:srgbClr val="434343"/>
              </a:solidFill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—George E. P. Box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Bayesian Statistics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38" name="Google Shape;238;p3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9" name="Google Shape;239;p35"/>
          <p:cNvSpPr txBox="1">
            <a:spLocks noGrp="1"/>
          </p:cNvSpPr>
          <p:nvPr>
            <p:ph type="ctrTitle" idx="2"/>
          </p:nvPr>
        </p:nvSpPr>
        <p:spPr>
          <a:xfrm>
            <a:off x="11053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Prior Distribution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Starting Point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Varying Levels of Confidence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Scientifically Valid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Likelihood Distribution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ubTitle" idx="4"/>
          </p:nvPr>
        </p:nvSpPr>
        <p:spPr>
          <a:xfrm>
            <a:off x="3460740" y="278952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Considers New Data</a:t>
            </a: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ctrTitle" idx="5"/>
          </p:nvPr>
        </p:nvSpPr>
        <p:spPr>
          <a:xfrm>
            <a:off x="59251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Posterior Distribution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6"/>
          </p:nvPr>
        </p:nvSpPr>
        <p:spPr>
          <a:xfrm>
            <a:off x="5925150" y="2571525"/>
            <a:ext cx="21135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Compromise between Likelihood &amp; Prior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Relative to relative number of observations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 rot="5400000">
            <a:off x="1983200" y="-1983150"/>
            <a:ext cx="5313900" cy="92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 picture is worth a thousand words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96" y="85200"/>
            <a:ext cx="82097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836</Words>
  <Application>Microsoft Macintosh PowerPoint</Application>
  <PresentationFormat>On-screen Show (16:9)</PresentationFormat>
  <Paragraphs>119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Georgia</vt:lpstr>
      <vt:lpstr>Ubuntu</vt:lpstr>
      <vt:lpstr>Times New Roman</vt:lpstr>
      <vt:lpstr>Ubuntu Light</vt:lpstr>
      <vt:lpstr>Arial</vt:lpstr>
      <vt:lpstr>Arvo</vt:lpstr>
      <vt:lpstr>Minimal Charm</vt:lpstr>
      <vt:lpstr>Election Forecasting &amp; Pollster Bias</vt:lpstr>
      <vt:lpstr>Goals</vt:lpstr>
      <vt:lpstr>PowerPoint Presentation</vt:lpstr>
      <vt:lpstr>Background</vt:lpstr>
      <vt:lpstr>How can we do Forecasting?</vt:lpstr>
      <vt:lpstr>What is Bias?</vt:lpstr>
      <vt:lpstr>PowerPoint Presentation</vt:lpstr>
      <vt:lpstr>Bayesian Statistics</vt:lpstr>
      <vt:lpstr>A picture is worth a thousand words</vt:lpstr>
      <vt:lpstr>Implementation</vt:lpstr>
      <vt:lpstr>Results</vt:lpstr>
      <vt:lpstr>PowerPoint Presentation</vt:lpstr>
      <vt:lpstr>Up Next:</vt:lpstr>
      <vt:lpstr>Acknowledgements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Forecasting &amp; Pollster Bias</dc:title>
  <cp:lastModifiedBy>Haley Reed</cp:lastModifiedBy>
  <cp:revision>15</cp:revision>
  <dcterms:modified xsi:type="dcterms:W3CDTF">2020-07-08T23:01:43Z</dcterms:modified>
</cp:coreProperties>
</file>